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2"/>
  </p:notesMasterIdLst>
  <p:handoutMasterIdLst>
    <p:handoutMasterId r:id="rId23"/>
  </p:handoutMasterIdLst>
  <p:sldIdLst>
    <p:sldId id="670" r:id="rId4"/>
    <p:sldId id="1719" r:id="rId5"/>
    <p:sldId id="1670" r:id="rId6"/>
    <p:sldId id="3125" r:id="rId7"/>
    <p:sldId id="3452" r:id="rId8"/>
    <p:sldId id="3453" r:id="rId9"/>
    <p:sldId id="3468" r:id="rId10"/>
    <p:sldId id="3454" r:id="rId11"/>
    <p:sldId id="3455" r:id="rId12"/>
    <p:sldId id="3475" r:id="rId13"/>
    <p:sldId id="3462" r:id="rId14"/>
    <p:sldId id="3464" r:id="rId15"/>
    <p:sldId id="3470" r:id="rId16"/>
    <p:sldId id="3474" r:id="rId17"/>
    <p:sldId id="3465" r:id="rId18"/>
    <p:sldId id="3467" r:id="rId19"/>
    <p:sldId id="3473" r:id="rId20"/>
    <p:sldId id="1884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52"/>
            <p14:sldId id="3453"/>
            <p14:sldId id="3468"/>
            <p14:sldId id="3454"/>
            <p14:sldId id="3455"/>
            <p14:sldId id="3475"/>
            <p14:sldId id="3462"/>
            <p14:sldId id="3464"/>
            <p14:sldId id="3470"/>
            <p14:sldId id="3474"/>
            <p14:sldId id="3465"/>
            <p14:sldId id="3467"/>
            <p14:sldId id="3473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40CDF5"/>
    <a:srgbClr val="00BCF2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7E2DE-E11C-4BEC-8C08-B04FDC0C0123}" v="11" dt="2019-12-23T18:45:23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1310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1/10/2020 2:10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1/10/2020 2:10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1/10/2020 2:10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1/10/2020 2:10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07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7.svg"/><Relationship Id="rId21" Type="http://schemas.openxmlformats.org/officeDocument/2006/relationships/image" Target="../media/image4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8.pn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31" Type="http://schemas.openxmlformats.org/officeDocument/2006/relationships/image" Target="../media/image55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svg"/><Relationship Id="rId30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svg"/><Relationship Id="rId18" Type="http://schemas.openxmlformats.org/officeDocument/2006/relationships/image" Target="../media/image62.png"/><Relationship Id="rId26" Type="http://schemas.openxmlformats.org/officeDocument/2006/relationships/image" Target="../media/image42.png"/><Relationship Id="rId21" Type="http://schemas.openxmlformats.org/officeDocument/2006/relationships/image" Target="../media/image65.svg"/><Relationship Id="rId34" Type="http://schemas.openxmlformats.org/officeDocument/2006/relationships/image" Target="../media/image70.png"/><Relationship Id="rId7" Type="http://schemas.openxmlformats.org/officeDocument/2006/relationships/image" Target="../media/image31.svg"/><Relationship Id="rId12" Type="http://schemas.openxmlformats.org/officeDocument/2006/relationships/image" Target="../media/image58.png"/><Relationship Id="rId17" Type="http://schemas.openxmlformats.org/officeDocument/2006/relationships/image" Target="../media/image61.svg"/><Relationship Id="rId25" Type="http://schemas.openxmlformats.org/officeDocument/2006/relationships/image" Target="../media/image55.svg"/><Relationship Id="rId33" Type="http://schemas.openxmlformats.org/officeDocument/2006/relationships/image" Target="../media/image69.svg"/><Relationship Id="rId2" Type="http://schemas.openxmlformats.org/officeDocument/2006/relationships/image" Target="../media/image2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5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54.png"/><Relationship Id="rId32" Type="http://schemas.openxmlformats.org/officeDocument/2006/relationships/image" Target="../media/image68.png"/><Relationship Id="rId37" Type="http://schemas.openxmlformats.org/officeDocument/2006/relationships/image" Target="../media/image73.svg"/><Relationship Id="rId5" Type="http://schemas.openxmlformats.org/officeDocument/2006/relationships/image" Target="../media/image57.svg"/><Relationship Id="rId15" Type="http://schemas.openxmlformats.org/officeDocument/2006/relationships/image" Target="../media/image39.svg"/><Relationship Id="rId23" Type="http://schemas.openxmlformats.org/officeDocument/2006/relationships/image" Target="../media/image53.svg"/><Relationship Id="rId28" Type="http://schemas.openxmlformats.org/officeDocument/2006/relationships/image" Target="../media/image50.png"/><Relationship Id="rId36" Type="http://schemas.openxmlformats.org/officeDocument/2006/relationships/image" Target="../media/image72.png"/><Relationship Id="rId10" Type="http://schemas.openxmlformats.org/officeDocument/2006/relationships/image" Target="../media/image34.png"/><Relationship Id="rId19" Type="http://schemas.openxmlformats.org/officeDocument/2006/relationships/image" Target="../media/image63.svg"/><Relationship Id="rId31" Type="http://schemas.openxmlformats.org/officeDocument/2006/relationships/image" Target="../media/image67.svg"/><Relationship Id="rId4" Type="http://schemas.openxmlformats.org/officeDocument/2006/relationships/image" Target="../media/image56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52.png"/><Relationship Id="rId27" Type="http://schemas.openxmlformats.org/officeDocument/2006/relationships/image" Target="../media/image43.svg"/><Relationship Id="rId30" Type="http://schemas.openxmlformats.org/officeDocument/2006/relationships/image" Target="../media/image66.png"/><Relationship Id="rId35" Type="http://schemas.openxmlformats.org/officeDocument/2006/relationships/image" Target="../media/image71.svg"/><Relationship Id="rId8" Type="http://schemas.openxmlformats.org/officeDocument/2006/relationships/image" Target="../media/image32.png"/><Relationship Id="rId3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63730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to Azure Machine Learning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</a:t>
                      </a:r>
                      <a:r>
                        <a:rPr lang="en-US" sz="1200" b="0" kern="1200" baseline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(including labs)</a:t>
                      </a:r>
                      <a:endParaRPr lang="en-US" sz="1200" b="0" kern="1200" baseline="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Introduce Azure Machine Learning workspaces and how to create them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use tools to work with Azure Machine Learning workspaces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Azure Machine Learning workspaces contain machine learning assets</a:t>
                      </a:r>
                      <a:endParaRPr lang="en-US" sz="1200" baseline="0" dirty="0">
                        <a:solidFill>
                          <a:schemeClr val="tx1">
                            <a:lumMod val="85000"/>
                          </a:schemeClr>
                        </a:solidFill>
                        <a:cs typeface="Segoe UI" pitchFamily="34" charset="0"/>
                      </a:endParaRP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You can work with workspaces using Azure Machine Learning specific  tools, or from any Python development environment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Comfortable with the concepts of Azure Machine Learning workspaces and experiments</a:t>
                      </a:r>
                    </a:p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using Azure Machine Learning studio and the Azure ML SDK to connect to a workspace and view assets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Create an Azure Machine Learning workspace and manage its assets in Azure Machine Learning Studio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Connect to an Azure Machine Learning workspace from a Python development environment outside of the workspace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716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569014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4000" dirty="0">
                <a:latin typeface="Segoe UI Semibold"/>
              </a:rPr>
              <a:t>2</a:t>
            </a:r>
            <a:endParaRPr kumimoji="0" lang="en-US" sz="40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r>
              <a:rPr lang="en-US" sz="4000" dirty="0"/>
              <a:t>Azure Machine Learning Tools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56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2.22222E-6 L 2.5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D70D-AE58-4B31-AD38-E67525A5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Azure Machine Learning SDK for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6CA65-8FF5-438A-8E44-6B069422C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514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Code-based configuration for machine learning assets:</a:t>
            </a:r>
          </a:p>
          <a:p>
            <a:r>
              <a:rPr lang="en-US" sz="2400" dirty="0"/>
              <a:t>Automate repeatable asset creation</a:t>
            </a:r>
          </a:p>
          <a:p>
            <a:r>
              <a:rPr lang="en-US" sz="2400" dirty="0"/>
              <a:t>Ensure consistency across development, test, and production environments</a:t>
            </a:r>
          </a:p>
          <a:p>
            <a:r>
              <a:rPr lang="en-US" sz="2400" dirty="0"/>
              <a:t>Incorporate machine learning asset configuration into DevOps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22DDF9-280A-41CF-9321-5ED4A1DF39EE}"/>
              </a:ext>
            </a:extLst>
          </p:cNvPr>
          <p:cNvSpPr/>
          <p:nvPr/>
        </p:nvSpPr>
        <p:spPr bwMode="auto">
          <a:xfrm>
            <a:off x="826209" y="3376491"/>
            <a:ext cx="9882018" cy="59876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azureml-sdk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9D2A9-C22C-48DB-B012-D1DEF8C66947}"/>
              </a:ext>
            </a:extLst>
          </p:cNvPr>
          <p:cNvSpPr/>
          <p:nvPr/>
        </p:nvSpPr>
        <p:spPr bwMode="auto">
          <a:xfrm>
            <a:off x="826209" y="4211209"/>
            <a:ext cx="9882018" cy="230302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Workspace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Workspace.from_config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compute_name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ws.compute_targets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compute =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ws.compute_targets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compute_name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print(compute.name, ":",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compute.type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10474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0EA4F-FCFF-41A8-9E00-B372D667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CLI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CFE32-2845-4E54-925D-67C3394DA4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8740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Azure Machine Learning commands for the Azure CLI</a:t>
            </a:r>
          </a:p>
          <a:p>
            <a:r>
              <a:rPr lang="en-US" sz="2400" dirty="0"/>
              <a:t>Cross-platform command-line management of Azure Machine Learning assets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71D637-6E7E-4D90-A035-EF3938C87561}"/>
              </a:ext>
            </a:extLst>
          </p:cNvPr>
          <p:cNvSpPr/>
          <p:nvPr/>
        </p:nvSpPr>
        <p:spPr bwMode="auto">
          <a:xfrm>
            <a:off x="877266" y="2733881"/>
            <a:ext cx="9882018" cy="59876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 extension add -n azure-cli-ml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43EFBD-48F9-4119-87E5-1CF72A97324D}"/>
              </a:ext>
            </a:extLst>
          </p:cNvPr>
          <p:cNvSpPr/>
          <p:nvPr/>
        </p:nvSpPr>
        <p:spPr bwMode="auto">
          <a:xfrm>
            <a:off x="877266" y="3791396"/>
            <a:ext cx="9882018" cy="59876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ml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computetarget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list -g '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aml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-resources' -w '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aml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-workspace'</a:t>
            </a:r>
          </a:p>
        </p:txBody>
      </p:sp>
    </p:spTree>
    <p:extLst>
      <p:ext uri="{BB962C8B-B14F-4D97-AF65-F5344CB8AC3E}">
        <p14:creationId xmlns:p14="http://schemas.microsoft.com/office/powerpoint/2010/main" val="2739770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841C-5D29-477E-B512-2D52D30A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1B331-0E96-4DD8-BE76-94FBBE496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73889"/>
            <a:ext cx="11018520" cy="947952"/>
          </a:xfrm>
        </p:spPr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and </a:t>
            </a:r>
            <a:r>
              <a:rPr lang="en-US" dirty="0" err="1"/>
              <a:t>JupyterLab</a:t>
            </a:r>
            <a:r>
              <a:rPr lang="en-US" dirty="0"/>
              <a:t> servers in your workspace</a:t>
            </a:r>
          </a:p>
          <a:p>
            <a:r>
              <a:rPr lang="en-US" dirty="0"/>
              <a:t>Choose the compute specifications you need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D43F79-DE5F-41F3-BBEF-5F3EDBDB0B46}"/>
              </a:ext>
            </a:extLst>
          </p:cNvPr>
          <p:cNvGrpSpPr/>
          <p:nvPr/>
        </p:nvGrpSpPr>
        <p:grpSpPr>
          <a:xfrm>
            <a:off x="1044367" y="2747841"/>
            <a:ext cx="9417614" cy="3908246"/>
            <a:chOff x="1044367" y="2747841"/>
            <a:chExt cx="9417614" cy="39082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9BE65F-DF73-4929-8197-5F008D953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367" y="2747841"/>
              <a:ext cx="5143488" cy="35415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92609F-6CCD-4D65-A11B-A05DE920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0360" y="3148098"/>
              <a:ext cx="5091621" cy="35079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0DFA8D6D-01AB-47A7-A412-34AC9418D2F0}"/>
                </a:ext>
              </a:extLst>
            </p:cNvPr>
            <p:cNvCxnSpPr/>
            <p:nvPr/>
          </p:nvCxnSpPr>
          <p:spPr>
            <a:xfrm>
              <a:off x="4015006" y="4465243"/>
              <a:ext cx="1564227" cy="492012"/>
            </a:xfrm>
            <a:prstGeom prst="bentConnector3">
              <a:avLst>
                <a:gd name="adj1" fmla="val 1632"/>
              </a:avLst>
            </a:prstGeom>
            <a:ln w="5715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96117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0FD5-4E5F-4B09-A52A-FDB80BEE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Azure Machine Learning Extension for VS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22903-07C6-4FC9-8235-1903BF69B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0050" y="1696721"/>
            <a:ext cx="4505702" cy="1378839"/>
          </a:xfrm>
        </p:spPr>
        <p:txBody>
          <a:bodyPr/>
          <a:lstStyle/>
          <a:p>
            <a:r>
              <a:rPr lang="en-US" dirty="0"/>
              <a:t>Graphical Interface for working with Azure Machine Learning</a:t>
            </a:r>
          </a:p>
          <a:p>
            <a:r>
              <a:rPr lang="en-US" dirty="0"/>
              <a:t>When combined with the Python extension, a complete development environment for Azure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A4358-67BE-411C-8F6A-ACCCC803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48132" y="1454665"/>
            <a:ext cx="6594846" cy="4946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6714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1B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US" sz="2800" dirty="0"/>
              <a:t>Working with Azure Machine Learning Tools</a:t>
            </a:r>
          </a:p>
          <a:p>
            <a:endParaRPr lang="en-US" sz="2800" dirty="0"/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137509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1: Introduction to Azure Machine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Started with Azure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Machine Learning Tools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569014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Getting Started with Azure Machine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22222E-6 L 4.791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1EAA3C-C65E-4360-AA27-F78E082C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Machine Learning?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C4376-26A7-44AD-8081-9F7DEF461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792548"/>
            <a:ext cx="1101852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platform for operating machine learning workloads in the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01F0AB-0069-43E8-B80E-A8DA52F1A476}"/>
              </a:ext>
            </a:extLst>
          </p:cNvPr>
          <p:cNvGrpSpPr/>
          <p:nvPr/>
        </p:nvGrpSpPr>
        <p:grpSpPr>
          <a:xfrm>
            <a:off x="2374119" y="5328083"/>
            <a:ext cx="7001690" cy="987236"/>
            <a:chOff x="2534195" y="5161015"/>
            <a:chExt cx="7001690" cy="9872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2FAAD9-61B7-4778-8ECD-5C31AC25A367}"/>
                </a:ext>
              </a:extLst>
            </p:cNvPr>
            <p:cNvSpPr/>
            <p:nvPr/>
          </p:nvSpPr>
          <p:spPr bwMode="auto">
            <a:xfrm>
              <a:off x="2534195" y="5181600"/>
              <a:ext cx="7001690" cy="966651"/>
            </a:xfrm>
            <a:prstGeom prst="rect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Microsoft Azure</a:t>
              </a:r>
            </a:p>
          </p:txBody>
        </p:sp>
        <p:pic>
          <p:nvPicPr>
            <p:cNvPr id="6" name="Graphic 62" descr="Cloud">
              <a:extLst>
                <a:ext uri="{FF2B5EF4-FFF2-40B4-BE49-F238E27FC236}">
                  <a16:creationId xmlns:a16="http://schemas.microsoft.com/office/drawing/2014/main" id="{22505CBC-3914-45D6-BC1D-5256B7186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8778" y="5161015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8DC84B-D38E-4089-B37F-92A212D72D51}"/>
              </a:ext>
            </a:extLst>
          </p:cNvPr>
          <p:cNvGrpSpPr/>
          <p:nvPr/>
        </p:nvGrpSpPr>
        <p:grpSpPr>
          <a:xfrm>
            <a:off x="2374120" y="2433470"/>
            <a:ext cx="7001686" cy="2915198"/>
            <a:chOff x="2351316" y="2013854"/>
            <a:chExt cx="7001686" cy="291519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31C2D-FC4B-4CBC-9FD7-AC034F060E84}"/>
                </a:ext>
              </a:extLst>
            </p:cNvPr>
            <p:cNvGrpSpPr/>
            <p:nvPr/>
          </p:nvGrpSpPr>
          <p:grpSpPr>
            <a:xfrm>
              <a:off x="2351316" y="2013854"/>
              <a:ext cx="7001686" cy="2915198"/>
              <a:chOff x="2534197" y="3233053"/>
              <a:chExt cx="7001686" cy="29151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52C33C-5B30-4A99-852C-8E01A926E23D}"/>
                  </a:ext>
                </a:extLst>
              </p:cNvPr>
              <p:cNvSpPr/>
              <p:nvPr/>
            </p:nvSpPr>
            <p:spPr bwMode="auto">
              <a:xfrm>
                <a:off x="2534197" y="3386028"/>
                <a:ext cx="7001686" cy="2762223"/>
              </a:xfrm>
              <a:prstGeom prst="rect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 Machine Learning</a:t>
                </a:r>
              </a:p>
            </p:txBody>
          </p:sp>
          <p:pic>
            <p:nvPicPr>
              <p:cNvPr id="10" name="Graphic 62" descr="Cloud">
                <a:extLst>
                  <a:ext uri="{FF2B5EF4-FFF2-40B4-BE49-F238E27FC236}">
                    <a16:creationId xmlns:a16="http://schemas.microsoft.com/office/drawing/2014/main" id="{5AB666BD-7699-421C-90DC-DC3721BEF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73721" y="3233053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Graphic 2" descr="Flask">
              <a:extLst>
                <a:ext uri="{FF2B5EF4-FFF2-40B4-BE49-F238E27FC236}">
                  <a16:creationId xmlns:a16="http://schemas.microsoft.com/office/drawing/2014/main" id="{8B33EFF9-ABAA-490C-B2F4-07FA31CF6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75725" y="2301761"/>
              <a:ext cx="744630" cy="62580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CB5A05-5F23-4020-917A-35E25C2C70EA}"/>
              </a:ext>
            </a:extLst>
          </p:cNvPr>
          <p:cNvGrpSpPr/>
          <p:nvPr/>
        </p:nvGrpSpPr>
        <p:grpSpPr>
          <a:xfrm>
            <a:off x="2429987" y="3580840"/>
            <a:ext cx="980933" cy="1346954"/>
            <a:chOff x="2479678" y="3659076"/>
            <a:chExt cx="980933" cy="134695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D39CCF-30E0-4577-81B0-E2546346C843}"/>
                </a:ext>
              </a:extLst>
            </p:cNvPr>
            <p:cNvGrpSpPr/>
            <p:nvPr/>
          </p:nvGrpSpPr>
          <p:grpSpPr>
            <a:xfrm>
              <a:off x="2542266" y="3659076"/>
              <a:ext cx="841600" cy="841600"/>
              <a:chOff x="2397989" y="4005741"/>
              <a:chExt cx="1108953" cy="1108953"/>
            </a:xfrm>
          </p:grpSpPr>
          <p:pic>
            <p:nvPicPr>
              <p:cNvPr id="26" name="Graphic 58" descr="Computer">
                <a:extLst>
                  <a:ext uri="{FF2B5EF4-FFF2-40B4-BE49-F238E27FC236}">
                    <a16:creationId xmlns:a16="http://schemas.microsoft.com/office/drawing/2014/main" id="{FF008B62-B4EC-4842-ACC5-FCE0BF4ED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97989" y="4005741"/>
                <a:ext cx="1108953" cy="1108953"/>
              </a:xfrm>
              <a:prstGeom prst="rect">
                <a:avLst/>
              </a:prstGeom>
            </p:spPr>
          </p:pic>
          <p:pic>
            <p:nvPicPr>
              <p:cNvPr id="27" name="Graphic 54" descr="Processor">
                <a:extLst>
                  <a:ext uri="{FF2B5EF4-FFF2-40B4-BE49-F238E27FC236}">
                    <a16:creationId xmlns:a16="http://schemas.microsoft.com/office/drawing/2014/main" id="{AFF4D9B8-5D6F-4055-8726-1BACE8007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551895" y="4261787"/>
                <a:ext cx="436123" cy="436123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8A1951-A596-4711-ADE5-19AE3F93C454}"/>
                </a:ext>
              </a:extLst>
            </p:cNvPr>
            <p:cNvSpPr txBox="1"/>
            <p:nvPr/>
          </p:nvSpPr>
          <p:spPr>
            <a:xfrm>
              <a:off x="2479678" y="4359699"/>
              <a:ext cx="980933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Scalable, on-demand compute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3BAC5D-EB16-4376-8320-C6EF4FB5095D}"/>
              </a:ext>
            </a:extLst>
          </p:cNvPr>
          <p:cNvGrpSpPr/>
          <p:nvPr/>
        </p:nvGrpSpPr>
        <p:grpSpPr>
          <a:xfrm>
            <a:off x="8343705" y="3580840"/>
            <a:ext cx="980933" cy="1094482"/>
            <a:chOff x="8317579" y="3033287"/>
            <a:chExt cx="980933" cy="1094482"/>
          </a:xfrm>
        </p:grpSpPr>
        <p:pic>
          <p:nvPicPr>
            <p:cNvPr id="24" name="Graphic 28" descr="Download from cloud">
              <a:extLst>
                <a:ext uri="{FF2B5EF4-FFF2-40B4-BE49-F238E27FC236}">
                  <a16:creationId xmlns:a16="http://schemas.microsoft.com/office/drawing/2014/main" id="{DD0D8639-BA5D-43FC-AD33-27582FFA5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424261" y="3033287"/>
              <a:ext cx="805916" cy="78606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DA73F-458C-4674-9D33-623E5721896D}"/>
                </a:ext>
              </a:extLst>
            </p:cNvPr>
            <p:cNvSpPr txBox="1"/>
            <p:nvPr/>
          </p:nvSpPr>
          <p:spPr>
            <a:xfrm>
              <a:off x="8317579" y="3696882"/>
              <a:ext cx="98093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Model deployment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ADA8B7-0CDC-4DDC-A993-DF249F82A91C}"/>
              </a:ext>
            </a:extLst>
          </p:cNvPr>
          <p:cNvGrpSpPr/>
          <p:nvPr/>
        </p:nvGrpSpPr>
        <p:grpSpPr>
          <a:xfrm>
            <a:off x="3616271" y="3678150"/>
            <a:ext cx="980933" cy="1231642"/>
            <a:chOff x="3590145" y="3130597"/>
            <a:chExt cx="980933" cy="123164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8EA7D6-B325-4EF8-B133-FA2F54C87D9E}"/>
                </a:ext>
              </a:extLst>
            </p:cNvPr>
            <p:cNvGrpSpPr/>
            <p:nvPr/>
          </p:nvGrpSpPr>
          <p:grpSpPr>
            <a:xfrm>
              <a:off x="3596946" y="3130597"/>
              <a:ext cx="971260" cy="634396"/>
              <a:chOff x="265357" y="3776994"/>
              <a:chExt cx="1475175" cy="963537"/>
            </a:xfrm>
          </p:grpSpPr>
          <p:pic>
            <p:nvPicPr>
              <p:cNvPr id="15" name="Graphic 4" descr="Database">
                <a:extLst>
                  <a:ext uri="{FF2B5EF4-FFF2-40B4-BE49-F238E27FC236}">
                    <a16:creationId xmlns:a16="http://schemas.microsoft.com/office/drawing/2014/main" id="{40593920-E3C5-4543-BCFB-3B20E7852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5357" y="37769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8" descr="Open folder">
                <a:extLst>
                  <a:ext uri="{FF2B5EF4-FFF2-40B4-BE49-F238E27FC236}">
                    <a16:creationId xmlns:a16="http://schemas.microsoft.com/office/drawing/2014/main" id="{DF8E241C-1F52-4F55-AEE1-DE0727E88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47727" y="3939620"/>
                <a:ext cx="792805" cy="800911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69443F-D539-4640-8E53-0D9595C02F5E}"/>
                </a:ext>
              </a:extLst>
            </p:cNvPr>
            <p:cNvSpPr txBox="1"/>
            <p:nvPr/>
          </p:nvSpPr>
          <p:spPr>
            <a:xfrm>
              <a:off x="3590145" y="3715908"/>
              <a:ext cx="980933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storage and connectivity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9E0444-19DA-4B64-A554-99576F0F4201}"/>
              </a:ext>
            </a:extLst>
          </p:cNvPr>
          <p:cNvGrpSpPr/>
          <p:nvPr/>
        </p:nvGrpSpPr>
        <p:grpSpPr>
          <a:xfrm>
            <a:off x="4802590" y="3645366"/>
            <a:ext cx="1072373" cy="1045315"/>
            <a:chOff x="4776464" y="3097813"/>
            <a:chExt cx="1072373" cy="104531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06F2A5E-7094-425C-9A05-5A51B2370707}"/>
                </a:ext>
              </a:extLst>
            </p:cNvPr>
            <p:cNvGrpSpPr/>
            <p:nvPr/>
          </p:nvGrpSpPr>
          <p:grpSpPr>
            <a:xfrm>
              <a:off x="4874078" y="3097813"/>
              <a:ext cx="694664" cy="602044"/>
              <a:chOff x="4611812" y="3200051"/>
              <a:chExt cx="831498" cy="720634"/>
            </a:xfrm>
          </p:grpSpPr>
          <p:pic>
            <p:nvPicPr>
              <p:cNvPr id="17" name="Graphic 42" descr="Decision chart">
                <a:extLst>
                  <a:ext uri="{FF2B5EF4-FFF2-40B4-BE49-F238E27FC236}">
                    <a16:creationId xmlns:a16="http://schemas.microsoft.com/office/drawing/2014/main" id="{FD92267C-61B5-46B5-A8A6-75021A26D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909737" y="3379368"/>
                <a:ext cx="533573" cy="541317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73A0355-7FB6-47FB-B81F-15057B249B58}"/>
                  </a:ext>
                </a:extLst>
              </p:cNvPr>
              <p:cNvGrpSpPr/>
              <p:nvPr/>
            </p:nvGrpSpPr>
            <p:grpSpPr>
              <a:xfrm>
                <a:off x="4611812" y="3200051"/>
                <a:ext cx="590696" cy="378704"/>
                <a:chOff x="4192824" y="5530377"/>
                <a:chExt cx="1039035" cy="666142"/>
              </a:xfrm>
            </p:grpSpPr>
            <p:pic>
              <p:nvPicPr>
                <p:cNvPr id="33" name="Graphic 14" descr="Gears">
                  <a:extLst>
                    <a:ext uri="{FF2B5EF4-FFF2-40B4-BE49-F238E27FC236}">
                      <a16:creationId xmlns:a16="http://schemas.microsoft.com/office/drawing/2014/main" id="{43389494-A6CA-4D1A-A0DA-306A45861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0650" y="5533416"/>
                  <a:ext cx="671209" cy="663103"/>
                </a:xfrm>
                <a:prstGeom prst="rect">
                  <a:avLst/>
                </a:prstGeom>
              </p:spPr>
            </p:pic>
            <p:pic>
              <p:nvPicPr>
                <p:cNvPr id="34" name="Graphic 18" descr="Share">
                  <a:extLst>
                    <a:ext uri="{FF2B5EF4-FFF2-40B4-BE49-F238E27FC236}">
                      <a16:creationId xmlns:a16="http://schemas.microsoft.com/office/drawing/2014/main" id="{7FE15C9A-7555-45B4-862B-295537C439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2824" y="5530377"/>
                  <a:ext cx="638783" cy="638784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FBC14D-603D-4BB8-85C4-65F668873F18}"/>
                </a:ext>
              </a:extLst>
            </p:cNvPr>
            <p:cNvSpPr txBox="1"/>
            <p:nvPr/>
          </p:nvSpPr>
          <p:spPr>
            <a:xfrm>
              <a:off x="4776464" y="3712241"/>
              <a:ext cx="107237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ML workflow orchestration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88DDC6-7892-430D-972E-29A86AB2F4AE}"/>
              </a:ext>
            </a:extLst>
          </p:cNvPr>
          <p:cNvGrpSpPr/>
          <p:nvPr/>
        </p:nvGrpSpPr>
        <p:grpSpPr>
          <a:xfrm>
            <a:off x="5922706" y="3526742"/>
            <a:ext cx="1186419" cy="1594826"/>
            <a:chOff x="5896580" y="2979189"/>
            <a:chExt cx="1186419" cy="15948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0B3691-E737-443D-A79F-B6217884A1EB}"/>
                </a:ext>
              </a:extLst>
            </p:cNvPr>
            <p:cNvGrpSpPr/>
            <p:nvPr/>
          </p:nvGrpSpPr>
          <p:grpSpPr>
            <a:xfrm>
              <a:off x="6100660" y="2979189"/>
              <a:ext cx="755976" cy="791620"/>
              <a:chOff x="9278566" y="718225"/>
              <a:chExt cx="1173804" cy="1181912"/>
            </a:xfrm>
          </p:grpSpPr>
          <p:pic>
            <p:nvPicPr>
              <p:cNvPr id="22" name="Graphic 19" descr="Clipboard">
                <a:extLst>
                  <a:ext uri="{FF2B5EF4-FFF2-40B4-BE49-F238E27FC236}">
                    <a16:creationId xmlns:a16="http://schemas.microsoft.com/office/drawing/2014/main" id="{E9519F1B-8317-4AC0-B5A0-2FB506F46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278566" y="718225"/>
                <a:ext cx="1173804" cy="1181912"/>
              </a:xfrm>
              <a:prstGeom prst="rect">
                <a:avLst/>
              </a:prstGeom>
            </p:spPr>
          </p:pic>
          <p:pic>
            <p:nvPicPr>
              <p:cNvPr id="23" name="Graphic 67" descr="Single gear">
                <a:extLst>
                  <a:ext uri="{FF2B5EF4-FFF2-40B4-BE49-F238E27FC236}">
                    <a16:creationId xmlns:a16="http://schemas.microsoft.com/office/drawing/2014/main" id="{0C52EFAF-E6B5-47D8-85C0-EF5A9BA0A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54183" y="1050587"/>
                <a:ext cx="614463" cy="614462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703DE2-5072-4BA2-B165-4A385C695829}"/>
                </a:ext>
              </a:extLst>
            </p:cNvPr>
            <p:cNvSpPr txBox="1"/>
            <p:nvPr/>
          </p:nvSpPr>
          <p:spPr>
            <a:xfrm>
              <a:off x="5896580" y="3712241"/>
              <a:ext cx="1186419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Model registration and management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1FBCA4-5D5F-4D12-B79F-528AEFF98E01}"/>
              </a:ext>
            </a:extLst>
          </p:cNvPr>
          <p:cNvGrpSpPr/>
          <p:nvPr/>
        </p:nvGrpSpPr>
        <p:grpSpPr>
          <a:xfrm>
            <a:off x="7106118" y="3644152"/>
            <a:ext cx="1186419" cy="1048338"/>
            <a:chOff x="7079992" y="3096599"/>
            <a:chExt cx="1186419" cy="10483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F7C38EB-B51C-4239-B13A-78792EF0E50A}"/>
                </a:ext>
              </a:extLst>
            </p:cNvPr>
            <p:cNvGrpSpPr/>
            <p:nvPr/>
          </p:nvGrpSpPr>
          <p:grpSpPr>
            <a:xfrm>
              <a:off x="7350204" y="3096599"/>
              <a:ext cx="602045" cy="635194"/>
              <a:chOff x="6011693" y="2965720"/>
              <a:chExt cx="956959" cy="1009650"/>
            </a:xfrm>
          </p:grpSpPr>
          <p:pic>
            <p:nvPicPr>
              <p:cNvPr id="19" name="Graphic 22" descr="Bar chart">
                <a:extLst>
                  <a:ext uri="{FF2B5EF4-FFF2-40B4-BE49-F238E27FC236}">
                    <a16:creationId xmlns:a16="http://schemas.microsoft.com/office/drawing/2014/main" id="{C4CB5757-E266-4B3B-A533-6E2CE23D8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011693" y="3352799"/>
                <a:ext cx="630677" cy="622571"/>
              </a:xfrm>
              <a:prstGeom prst="rect">
                <a:avLst/>
              </a:prstGeom>
            </p:spPr>
          </p:pic>
          <p:pic>
            <p:nvPicPr>
              <p:cNvPr id="20" name="Graphic 30" descr="Checklist RTL">
                <a:extLst>
                  <a:ext uri="{FF2B5EF4-FFF2-40B4-BE49-F238E27FC236}">
                    <a16:creationId xmlns:a16="http://schemas.microsoft.com/office/drawing/2014/main" id="{02023928-07A2-4EAF-84AC-4EF565FDA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6329869" y="2965720"/>
                <a:ext cx="638783" cy="630677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645FA2-1F35-49C1-91D4-48ECAB4CFDE8}"/>
                </a:ext>
              </a:extLst>
            </p:cNvPr>
            <p:cNvSpPr txBox="1"/>
            <p:nvPr/>
          </p:nvSpPr>
          <p:spPr>
            <a:xfrm>
              <a:off x="7079992" y="3714050"/>
              <a:ext cx="118641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Metrics and monitoring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33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5720-055E-4176-8C01-5631EE33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Workspaces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037354-9AA0-44E3-AD75-38DA11DE6679}"/>
              </a:ext>
            </a:extLst>
          </p:cNvPr>
          <p:cNvGrpSpPr/>
          <p:nvPr/>
        </p:nvGrpSpPr>
        <p:grpSpPr>
          <a:xfrm>
            <a:off x="902277" y="1011198"/>
            <a:ext cx="9592541" cy="5304121"/>
            <a:chOff x="902277" y="1011198"/>
            <a:chExt cx="9592541" cy="53041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9B308E-F492-42E9-8AAC-D7682F22D7E4}"/>
                </a:ext>
              </a:extLst>
            </p:cNvPr>
            <p:cNvGrpSpPr/>
            <p:nvPr/>
          </p:nvGrpSpPr>
          <p:grpSpPr>
            <a:xfrm>
              <a:off x="902277" y="1011198"/>
              <a:ext cx="9592541" cy="5304121"/>
              <a:chOff x="902277" y="1011198"/>
              <a:chExt cx="9592541" cy="530412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F600062-3ECB-49B2-B1A8-2679EF939F9F}"/>
                  </a:ext>
                </a:extLst>
              </p:cNvPr>
              <p:cNvGrpSpPr/>
              <p:nvPr/>
            </p:nvGrpSpPr>
            <p:grpSpPr>
              <a:xfrm>
                <a:off x="902277" y="1011198"/>
                <a:ext cx="9592541" cy="5304121"/>
                <a:chOff x="1062353" y="844130"/>
                <a:chExt cx="9592541" cy="530412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01F497B-E951-4D22-9680-C18904D99172}"/>
                    </a:ext>
                  </a:extLst>
                </p:cNvPr>
                <p:cNvSpPr/>
                <p:nvPr/>
              </p:nvSpPr>
              <p:spPr bwMode="auto">
                <a:xfrm>
                  <a:off x="1635586" y="1682514"/>
                  <a:ext cx="9019308" cy="4465737"/>
                </a:xfrm>
                <a:prstGeom prst="rect">
                  <a:avLst/>
                </a:prstGeom>
                <a:ln w="28575">
                  <a:solidFill>
                    <a:schemeClr val="accent6">
                      <a:lumMod val="9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" name="Graphic 62" descr="Cloud">
                  <a:extLst>
                    <a:ext uri="{FF2B5EF4-FFF2-40B4-BE49-F238E27FC236}">
                      <a16:creationId xmlns:a16="http://schemas.microsoft.com/office/drawing/2014/main" id="{E74698A4-4D86-4B81-AEF9-A9FB678E58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2353" y="844130"/>
                  <a:ext cx="1423554" cy="1423554"/>
                </a:xfrm>
                <a:prstGeom prst="rect">
                  <a:avLst/>
                </a:prstGeom>
              </p:spPr>
            </p:pic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CF950F1-37FD-492A-9B24-33809483DB69}"/>
                  </a:ext>
                </a:extLst>
              </p:cNvPr>
              <p:cNvSpPr/>
              <p:nvPr/>
            </p:nvSpPr>
            <p:spPr>
              <a:xfrm>
                <a:off x="2143320" y="1387917"/>
                <a:ext cx="23358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ea typeface="Segoe UI" pitchFamily="34" charset="0"/>
                    <a:cs typeface="Segoe UI" pitchFamily="34" charset="0"/>
                  </a:rPr>
                  <a:t>Microsoft Azure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510637E-8570-40BF-A81A-85F71CBBB87E}"/>
                </a:ext>
              </a:extLst>
            </p:cNvPr>
            <p:cNvGrpSpPr/>
            <p:nvPr/>
          </p:nvGrpSpPr>
          <p:grpSpPr>
            <a:xfrm>
              <a:off x="1860872" y="1840490"/>
              <a:ext cx="8405346" cy="4352492"/>
              <a:chOff x="1860872" y="1840490"/>
              <a:chExt cx="8405346" cy="435249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5EE7B12-DEF3-4FE0-8E75-593B48780EBF}"/>
                  </a:ext>
                </a:extLst>
              </p:cNvPr>
              <p:cNvSpPr/>
              <p:nvPr/>
            </p:nvSpPr>
            <p:spPr bwMode="auto">
              <a:xfrm>
                <a:off x="1943100" y="2311247"/>
                <a:ext cx="8323118" cy="3881735"/>
              </a:xfrm>
              <a:prstGeom prst="roundRect">
                <a:avLst>
                  <a:gd name="adj" fmla="val 5961"/>
                </a:avLst>
              </a:prstGeom>
              <a:ln w="19050">
                <a:solidFill>
                  <a:schemeClr val="accent6">
                    <a:lumMod val="9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" name="Graphic 9" descr="Key">
                <a:extLst>
                  <a:ext uri="{FF2B5EF4-FFF2-40B4-BE49-F238E27FC236}">
                    <a16:creationId xmlns:a16="http://schemas.microsoft.com/office/drawing/2014/main" id="{C6918A28-3F77-45A5-B85C-295D3BDE4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60872" y="184049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E691C0-9384-4501-8541-50A9DF321901}"/>
                  </a:ext>
                </a:extLst>
              </p:cNvPr>
              <p:cNvSpPr txBox="1"/>
              <p:nvPr/>
            </p:nvSpPr>
            <p:spPr>
              <a:xfrm>
                <a:off x="2763847" y="2003621"/>
                <a:ext cx="14090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Subscription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E08694-7E80-463D-AEA9-C3FA842CC36C}"/>
                </a:ext>
              </a:extLst>
            </p:cNvPr>
            <p:cNvGrpSpPr/>
            <p:nvPr/>
          </p:nvGrpSpPr>
          <p:grpSpPr>
            <a:xfrm>
              <a:off x="2561359" y="2581297"/>
              <a:ext cx="7145551" cy="3403867"/>
              <a:chOff x="2408959" y="2428897"/>
              <a:chExt cx="7145551" cy="340386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213700B-C92E-4D44-A6CE-26A8F0F05AE4}"/>
                  </a:ext>
                </a:extLst>
              </p:cNvPr>
              <p:cNvSpPr/>
              <p:nvPr/>
            </p:nvSpPr>
            <p:spPr bwMode="auto">
              <a:xfrm>
                <a:off x="2408959" y="2756529"/>
                <a:ext cx="7145551" cy="3076235"/>
              </a:xfrm>
              <a:prstGeom prst="roundRect">
                <a:avLst>
                  <a:gd name="adj" fmla="val 5961"/>
                </a:avLst>
              </a:prstGeom>
              <a:ln w="19050">
                <a:solidFill>
                  <a:schemeClr val="accent6">
                    <a:lumMod val="9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BE7107-89FE-4E46-B59A-15547EF4FD9D}"/>
                  </a:ext>
                </a:extLst>
              </p:cNvPr>
              <p:cNvSpPr txBox="1"/>
              <p:nvPr/>
            </p:nvSpPr>
            <p:spPr>
              <a:xfrm>
                <a:off x="2903291" y="2428897"/>
                <a:ext cx="18070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Resource Group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4D41D1C-996A-4635-A2EF-84F54B3DC748}"/>
                </a:ext>
              </a:extLst>
            </p:cNvPr>
            <p:cNvGrpSpPr/>
            <p:nvPr/>
          </p:nvGrpSpPr>
          <p:grpSpPr>
            <a:xfrm>
              <a:off x="2485090" y="2668169"/>
              <a:ext cx="488373" cy="441811"/>
              <a:chOff x="8873836" y="1031051"/>
              <a:chExt cx="488373" cy="441811"/>
            </a:xfrm>
          </p:grpSpPr>
          <p:sp>
            <p:nvSpPr>
              <p:cNvPr id="18" name="Double Bracket 17">
                <a:extLst>
                  <a:ext uri="{FF2B5EF4-FFF2-40B4-BE49-F238E27FC236}">
                    <a16:creationId xmlns:a16="http://schemas.microsoft.com/office/drawing/2014/main" id="{D1476A9D-DC71-467B-96D9-FC48AE0268FF}"/>
                  </a:ext>
                </a:extLst>
              </p:cNvPr>
              <p:cNvSpPr/>
              <p:nvPr/>
            </p:nvSpPr>
            <p:spPr>
              <a:xfrm>
                <a:off x="8873836" y="1031051"/>
                <a:ext cx="488373" cy="441811"/>
              </a:xfrm>
              <a:prstGeom prst="bracketPair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3A5A53D9-5D37-4B73-B4B3-54B94DB350C0}"/>
                  </a:ext>
                </a:extLst>
              </p:cNvPr>
              <p:cNvSpPr/>
              <p:nvPr/>
            </p:nvSpPr>
            <p:spPr bwMode="auto">
              <a:xfrm>
                <a:off x="8930985" y="1099926"/>
                <a:ext cx="374073" cy="338408"/>
              </a:xfrm>
              <a:prstGeom prst="cube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BB6E897-8E27-4257-AA42-0EC6C2F5D305}"/>
                </a:ext>
              </a:extLst>
            </p:cNvPr>
            <p:cNvGrpSpPr/>
            <p:nvPr/>
          </p:nvGrpSpPr>
          <p:grpSpPr>
            <a:xfrm>
              <a:off x="2962647" y="2980117"/>
              <a:ext cx="3781053" cy="2797863"/>
              <a:chOff x="2962647" y="2980117"/>
              <a:chExt cx="3781053" cy="2797863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3AEE6B1-8708-4A29-AE99-DACFFEC002E5}"/>
                  </a:ext>
                </a:extLst>
              </p:cNvPr>
              <p:cNvSpPr/>
              <p:nvPr/>
            </p:nvSpPr>
            <p:spPr bwMode="auto">
              <a:xfrm>
                <a:off x="3383902" y="3429000"/>
                <a:ext cx="3359798" cy="2348980"/>
              </a:xfrm>
              <a:prstGeom prst="roundRect">
                <a:avLst>
                  <a:gd name="adj" fmla="val 5961"/>
                </a:avLst>
              </a:pr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Graphic 2" descr="Flask">
                <a:extLst>
                  <a:ext uri="{FF2B5EF4-FFF2-40B4-BE49-F238E27FC236}">
                    <a16:creationId xmlns:a16="http://schemas.microsoft.com/office/drawing/2014/main" id="{C982CC2F-C626-445B-99F4-1BEC3254A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62647" y="2980117"/>
                <a:ext cx="833359" cy="700377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0057EC-A0FB-4142-A897-281897CF1F00}"/>
                  </a:ext>
                </a:extLst>
              </p:cNvPr>
              <p:cNvSpPr txBox="1"/>
              <p:nvPr/>
            </p:nvSpPr>
            <p:spPr>
              <a:xfrm>
                <a:off x="3623565" y="3075452"/>
                <a:ext cx="12407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Workspace</a:t>
                </a:r>
              </a:p>
            </p:txBody>
          </p:sp>
          <p:pic>
            <p:nvPicPr>
              <p:cNvPr id="63" name="Graphic 2" descr="Flask">
                <a:extLst>
                  <a:ext uri="{FF2B5EF4-FFF2-40B4-BE49-F238E27FC236}">
                    <a16:creationId xmlns:a16="http://schemas.microsoft.com/office/drawing/2014/main" id="{176AC353-E200-4A2A-9B92-6777D3944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85958" y="4531721"/>
                <a:ext cx="244894" cy="205816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F1DFE4-F9A3-43D5-B072-6E89A9C86402}"/>
                </a:ext>
              </a:extLst>
            </p:cNvPr>
            <p:cNvGrpSpPr/>
            <p:nvPr/>
          </p:nvGrpSpPr>
          <p:grpSpPr>
            <a:xfrm>
              <a:off x="3668862" y="3587628"/>
              <a:ext cx="731162" cy="776338"/>
              <a:chOff x="3668862" y="3587628"/>
              <a:chExt cx="731162" cy="77633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23475DD-60ED-4928-A341-CDD1B5B45951}"/>
                  </a:ext>
                </a:extLst>
              </p:cNvPr>
              <p:cNvGrpSpPr/>
              <p:nvPr/>
            </p:nvGrpSpPr>
            <p:grpSpPr>
              <a:xfrm>
                <a:off x="3668862" y="3587628"/>
                <a:ext cx="700377" cy="700377"/>
                <a:chOff x="2397989" y="4005741"/>
                <a:chExt cx="1108953" cy="1108953"/>
              </a:xfrm>
            </p:grpSpPr>
            <p:pic>
              <p:nvPicPr>
                <p:cNvPr id="25" name="Graphic 58" descr="Computer">
                  <a:extLst>
                    <a:ext uri="{FF2B5EF4-FFF2-40B4-BE49-F238E27FC236}">
                      <a16:creationId xmlns:a16="http://schemas.microsoft.com/office/drawing/2014/main" id="{3394B8B3-D548-47B7-88B7-9DD19B2B1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7989" y="4005741"/>
                  <a:ext cx="1108953" cy="1108953"/>
                </a:xfrm>
                <a:prstGeom prst="rect">
                  <a:avLst/>
                </a:prstGeom>
              </p:spPr>
            </p:pic>
            <p:pic>
              <p:nvPicPr>
                <p:cNvPr id="26" name="Graphic 54" descr="Processor">
                  <a:extLst>
                    <a:ext uri="{FF2B5EF4-FFF2-40B4-BE49-F238E27FC236}">
                      <a16:creationId xmlns:a16="http://schemas.microsoft.com/office/drawing/2014/main" id="{93C12613-4EF7-401E-B312-CE73B9826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1895" y="4261787"/>
                  <a:ext cx="436123" cy="436123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518A09-95F3-47D9-B8BF-FC50A9E7DA60}"/>
                  </a:ext>
                </a:extLst>
              </p:cNvPr>
              <p:cNvSpPr txBox="1"/>
              <p:nvPr/>
            </p:nvSpPr>
            <p:spPr>
              <a:xfrm>
                <a:off x="3668862" y="4148522"/>
                <a:ext cx="7311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Compute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A94A67-5489-449D-94AB-9D382C85AAA4}"/>
                </a:ext>
              </a:extLst>
            </p:cNvPr>
            <p:cNvGrpSpPr/>
            <p:nvPr/>
          </p:nvGrpSpPr>
          <p:grpSpPr>
            <a:xfrm>
              <a:off x="4693030" y="3694381"/>
              <a:ext cx="878638" cy="665455"/>
              <a:chOff x="4693030" y="3694381"/>
              <a:chExt cx="878638" cy="665455"/>
            </a:xfrm>
          </p:grpSpPr>
          <p:pic>
            <p:nvPicPr>
              <p:cNvPr id="29" name="Graphic 14" descr="Document">
                <a:extLst>
                  <a:ext uri="{FF2B5EF4-FFF2-40B4-BE49-F238E27FC236}">
                    <a16:creationId xmlns:a16="http://schemas.microsoft.com/office/drawing/2014/main" id="{BAE675D6-A433-438A-92C5-B608E4930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62789" y="3694381"/>
                <a:ext cx="457257" cy="45725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F54D66-1AE7-47EC-ADB5-0FEF246BC764}"/>
                  </a:ext>
                </a:extLst>
              </p:cNvPr>
              <p:cNvSpPr txBox="1"/>
              <p:nvPr/>
            </p:nvSpPr>
            <p:spPr>
              <a:xfrm>
                <a:off x="4693030" y="4144392"/>
                <a:ext cx="8786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Notebooks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ADF64E9-0BEB-4106-AEC6-15B8007D12B5}"/>
                </a:ext>
              </a:extLst>
            </p:cNvPr>
            <p:cNvGrpSpPr/>
            <p:nvPr/>
          </p:nvGrpSpPr>
          <p:grpSpPr>
            <a:xfrm>
              <a:off x="3623565" y="4563353"/>
              <a:ext cx="739916" cy="734448"/>
              <a:chOff x="3623565" y="4563353"/>
              <a:chExt cx="739916" cy="73444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7E6A5D0-5B7A-4C2A-BB83-63611675F3BB}"/>
                  </a:ext>
                </a:extLst>
              </p:cNvPr>
              <p:cNvGrpSpPr/>
              <p:nvPr/>
            </p:nvGrpSpPr>
            <p:grpSpPr>
              <a:xfrm>
                <a:off x="3623565" y="4563353"/>
                <a:ext cx="739916" cy="571092"/>
                <a:chOff x="3642983" y="4469269"/>
                <a:chExt cx="739916" cy="571092"/>
              </a:xfrm>
            </p:grpSpPr>
            <p:pic>
              <p:nvPicPr>
                <p:cNvPr id="37" name="Graphic 4" descr="Database">
                  <a:extLst>
                    <a:ext uri="{FF2B5EF4-FFF2-40B4-BE49-F238E27FC236}">
                      <a16:creationId xmlns:a16="http://schemas.microsoft.com/office/drawing/2014/main" id="{A93B1930-B302-4DCF-9ECF-22A918451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2983" y="4469269"/>
                  <a:ext cx="414768" cy="414768"/>
                </a:xfrm>
                <a:prstGeom prst="rect">
                  <a:avLst/>
                </a:prstGeom>
              </p:spPr>
            </p:pic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DE33E5B-BEEB-4267-B8A2-A11684CF9A23}"/>
                    </a:ext>
                  </a:extLst>
                </p:cNvPr>
                <p:cNvGrpSpPr/>
                <p:nvPr/>
              </p:nvGrpSpPr>
              <p:grpSpPr>
                <a:xfrm>
                  <a:off x="3920614" y="4558624"/>
                  <a:ext cx="462285" cy="481737"/>
                  <a:chOff x="429176" y="695027"/>
                  <a:chExt cx="1074579" cy="1119796"/>
                </a:xfrm>
              </p:grpSpPr>
              <p:pic>
                <p:nvPicPr>
                  <p:cNvPr id="34" name="Graphic 6" descr="Table">
                    <a:extLst>
                      <a:ext uri="{FF2B5EF4-FFF2-40B4-BE49-F238E27FC236}">
                        <a16:creationId xmlns:a16="http://schemas.microsoft.com/office/drawing/2014/main" id="{66AF02A5-D5CA-4E8A-9C1D-1B380ACD3B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9176" y="1054444"/>
                    <a:ext cx="744166" cy="760379"/>
                  </a:xfrm>
                  <a:prstGeom prst="rect">
                    <a:avLst/>
                  </a:prstGeom>
                </p:spPr>
              </p:pic>
              <p:pic>
                <p:nvPicPr>
                  <p:cNvPr id="35" name="Graphic 16" descr="Paper">
                    <a:extLst>
                      <a:ext uri="{FF2B5EF4-FFF2-40B4-BE49-F238E27FC236}">
                        <a16:creationId xmlns:a16="http://schemas.microsoft.com/office/drawing/2014/main" id="{EBE111B8-408F-4E8C-843D-43430715C6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5269" y="695027"/>
                    <a:ext cx="768486" cy="7684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4A48D8-251E-4C26-910A-B39F3AA2D037}"/>
                  </a:ext>
                </a:extLst>
              </p:cNvPr>
              <p:cNvSpPr txBox="1"/>
              <p:nvPr/>
            </p:nvSpPr>
            <p:spPr>
              <a:xfrm>
                <a:off x="3787290" y="5082357"/>
                <a:ext cx="3702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Data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80C2348-5618-43AF-B7F9-6DA5A32D1E3B}"/>
                </a:ext>
              </a:extLst>
            </p:cNvPr>
            <p:cNvGrpSpPr/>
            <p:nvPr/>
          </p:nvGrpSpPr>
          <p:grpSpPr>
            <a:xfrm>
              <a:off x="4605057" y="4452220"/>
              <a:ext cx="966611" cy="847586"/>
              <a:chOff x="4605057" y="4452220"/>
              <a:chExt cx="966611" cy="84758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823472F-5755-4634-B43A-3F1D246B6732}"/>
                  </a:ext>
                </a:extLst>
              </p:cNvPr>
              <p:cNvGrpSpPr/>
              <p:nvPr/>
            </p:nvGrpSpPr>
            <p:grpSpPr>
              <a:xfrm>
                <a:off x="4685973" y="4452220"/>
                <a:ext cx="717433" cy="701589"/>
                <a:chOff x="393654" y="5761556"/>
                <a:chExt cx="831856" cy="813486"/>
              </a:xfrm>
            </p:grpSpPr>
            <p:pic>
              <p:nvPicPr>
                <p:cNvPr id="42" name="Graphic 6" descr="Arrow circle">
                  <a:extLst>
                    <a:ext uri="{FF2B5EF4-FFF2-40B4-BE49-F238E27FC236}">
                      <a16:creationId xmlns:a16="http://schemas.microsoft.com/office/drawing/2014/main" id="{CB102944-7A95-45F8-B04C-20F4789231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3654" y="5761556"/>
                  <a:ext cx="503241" cy="483219"/>
                </a:xfrm>
                <a:prstGeom prst="rect">
                  <a:avLst/>
                </a:prstGeom>
              </p:spPr>
            </p:pic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88E8616-8D06-4797-A9E5-FEF6F203733C}"/>
                    </a:ext>
                  </a:extLst>
                </p:cNvPr>
                <p:cNvGrpSpPr/>
                <p:nvPr/>
              </p:nvGrpSpPr>
              <p:grpSpPr>
                <a:xfrm>
                  <a:off x="579043" y="5892980"/>
                  <a:ext cx="646467" cy="682062"/>
                  <a:chOff x="6011693" y="2965720"/>
                  <a:chExt cx="956959" cy="1009650"/>
                </a:xfrm>
              </p:grpSpPr>
              <p:pic>
                <p:nvPicPr>
                  <p:cNvPr id="44" name="Graphic 22" descr="Bar chart">
                    <a:extLst>
                      <a:ext uri="{FF2B5EF4-FFF2-40B4-BE49-F238E27FC236}">
                        <a16:creationId xmlns:a16="http://schemas.microsoft.com/office/drawing/2014/main" id="{1A05564F-4650-49F0-8C39-C1DA3C4443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11693" y="3352799"/>
                    <a:ext cx="630677" cy="622571"/>
                  </a:xfrm>
                  <a:prstGeom prst="rect">
                    <a:avLst/>
                  </a:prstGeom>
                </p:spPr>
              </p:pic>
              <p:pic>
                <p:nvPicPr>
                  <p:cNvPr id="45" name="Graphic 30" descr="Checklist RTL">
                    <a:extLst>
                      <a:ext uri="{FF2B5EF4-FFF2-40B4-BE49-F238E27FC236}">
                        <a16:creationId xmlns:a16="http://schemas.microsoft.com/office/drawing/2014/main" id="{857F0F09-8687-479D-83E0-88833D5FAF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>
                    <a:extLst>
                      <a:ext uri="{96DAC541-7B7A-43D3-8B79-37D633B846F1}">
                        <asvg:svgBlip xmlns:asvg="http://schemas.microsoft.com/office/drawing/2016/SVG/main" r:embed="rId2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29869" y="2965720"/>
                    <a:ext cx="638783" cy="63067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BD1BD29-A8CA-4C3D-844C-2B32FA9A5877}"/>
                  </a:ext>
                </a:extLst>
              </p:cNvPr>
              <p:cNvSpPr txBox="1"/>
              <p:nvPr/>
            </p:nvSpPr>
            <p:spPr>
              <a:xfrm>
                <a:off x="4605057" y="5084362"/>
                <a:ext cx="9666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Experiments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FCF6EF3-2FB4-4AF8-BD92-506719FF9A05}"/>
                </a:ext>
              </a:extLst>
            </p:cNvPr>
            <p:cNvGrpSpPr/>
            <p:nvPr/>
          </p:nvGrpSpPr>
          <p:grpSpPr>
            <a:xfrm>
              <a:off x="5813596" y="3609694"/>
              <a:ext cx="703719" cy="750142"/>
              <a:chOff x="5813596" y="3609694"/>
              <a:chExt cx="703719" cy="750142"/>
            </a:xfrm>
          </p:grpSpPr>
          <p:pic>
            <p:nvPicPr>
              <p:cNvPr id="48" name="Graphic 42" descr="Decision chart">
                <a:extLst>
                  <a:ext uri="{FF2B5EF4-FFF2-40B4-BE49-F238E27FC236}">
                    <a16:creationId xmlns:a16="http://schemas.microsoft.com/office/drawing/2014/main" id="{87F11898-33A9-40BA-BE40-BCA46304B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938305" y="3609694"/>
                <a:ext cx="534191" cy="541944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F8E04D-F6FB-4F10-BF4B-07F95A987A07}"/>
                  </a:ext>
                </a:extLst>
              </p:cNvPr>
              <p:cNvSpPr txBox="1"/>
              <p:nvPr/>
            </p:nvSpPr>
            <p:spPr>
              <a:xfrm>
                <a:off x="5813596" y="4144392"/>
                <a:ext cx="703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Pipelines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D33651A-323D-4EBD-9B9E-1137C8C32D9B}"/>
                </a:ext>
              </a:extLst>
            </p:cNvPr>
            <p:cNvGrpSpPr/>
            <p:nvPr/>
          </p:nvGrpSpPr>
          <p:grpSpPr>
            <a:xfrm>
              <a:off x="5938305" y="4585236"/>
              <a:ext cx="588303" cy="705436"/>
              <a:chOff x="5938305" y="4585236"/>
              <a:chExt cx="588303" cy="705436"/>
            </a:xfrm>
          </p:grpSpPr>
          <p:pic>
            <p:nvPicPr>
              <p:cNvPr id="50" name="Graphic 67" descr="Single gear">
                <a:extLst>
                  <a:ext uri="{FF2B5EF4-FFF2-40B4-BE49-F238E27FC236}">
                    <a16:creationId xmlns:a16="http://schemas.microsoft.com/office/drawing/2014/main" id="{0609C27D-BC34-4602-A2B5-0B6015E08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960213" y="4585236"/>
                <a:ext cx="514750" cy="510558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594FB4-788B-47A0-B439-877ACAF2E59A}"/>
                  </a:ext>
                </a:extLst>
              </p:cNvPr>
              <p:cNvSpPr txBox="1"/>
              <p:nvPr/>
            </p:nvSpPr>
            <p:spPr>
              <a:xfrm>
                <a:off x="5938305" y="5075228"/>
                <a:ext cx="5883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Models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C7E1B0C-0324-4292-8131-C7F036526E88}"/>
                </a:ext>
              </a:extLst>
            </p:cNvPr>
            <p:cNvGrpSpPr/>
            <p:nvPr/>
          </p:nvGrpSpPr>
          <p:grpSpPr>
            <a:xfrm>
              <a:off x="7063414" y="3429000"/>
              <a:ext cx="2425469" cy="2078047"/>
              <a:chOff x="7113811" y="3346898"/>
              <a:chExt cx="2425469" cy="2078047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D594298-3533-46DA-9B25-E02E3A7EE22D}"/>
                  </a:ext>
                </a:extLst>
              </p:cNvPr>
              <p:cNvSpPr txBox="1"/>
              <p:nvPr/>
            </p:nvSpPr>
            <p:spPr>
              <a:xfrm>
                <a:off x="7532320" y="3346898"/>
                <a:ext cx="2006960" cy="202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Storage Account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Application Insights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Key Vault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Virtual Machines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Registry</a:t>
                </a:r>
              </a:p>
            </p:txBody>
          </p:sp>
          <p:pic>
            <p:nvPicPr>
              <p:cNvPr id="53" name="Graphic 24" descr="Box">
                <a:extLst>
                  <a:ext uri="{FF2B5EF4-FFF2-40B4-BE49-F238E27FC236}">
                    <a16:creationId xmlns:a16="http://schemas.microsoft.com/office/drawing/2014/main" id="{8E7DA407-76D5-4FF5-BF6A-F601E63FA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113811" y="5009835"/>
                <a:ext cx="421606" cy="415110"/>
              </a:xfrm>
              <a:prstGeom prst="rect">
                <a:avLst/>
              </a:prstGeom>
            </p:spPr>
          </p:pic>
          <p:pic>
            <p:nvPicPr>
              <p:cNvPr id="57" name="Graphic 14" descr="Lightbulb and gear">
                <a:extLst>
                  <a:ext uri="{FF2B5EF4-FFF2-40B4-BE49-F238E27FC236}">
                    <a16:creationId xmlns:a16="http://schemas.microsoft.com/office/drawing/2014/main" id="{5E8F1D0D-4A96-4CE4-8CAB-65607D126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7183689" y="3803371"/>
                <a:ext cx="344544" cy="341021"/>
              </a:xfrm>
              <a:prstGeom prst="rect">
                <a:avLst/>
              </a:prstGeom>
            </p:spPr>
          </p:pic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06C994F-B984-41D1-A379-54400151A238}"/>
                  </a:ext>
                </a:extLst>
              </p:cNvPr>
              <p:cNvGrpSpPr/>
              <p:nvPr/>
            </p:nvGrpSpPr>
            <p:grpSpPr>
              <a:xfrm>
                <a:off x="7175031" y="4266211"/>
                <a:ext cx="275321" cy="275321"/>
                <a:chOff x="10915688" y="3868418"/>
                <a:chExt cx="275321" cy="27532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509354F8-61C8-40D7-B67F-88C2E7FF1675}"/>
                    </a:ext>
                  </a:extLst>
                </p:cNvPr>
                <p:cNvSpPr/>
                <p:nvPr/>
              </p:nvSpPr>
              <p:spPr bwMode="auto">
                <a:xfrm>
                  <a:off x="10915688" y="3868418"/>
                  <a:ext cx="275321" cy="27532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8" name="Graphic 57" descr="Key">
                  <a:extLst>
                    <a:ext uri="{FF2B5EF4-FFF2-40B4-BE49-F238E27FC236}">
                      <a16:creationId xmlns:a16="http://schemas.microsoft.com/office/drawing/2014/main" id="{7171790D-415A-45D8-888B-5C07A43732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10915688" y="3868418"/>
                  <a:ext cx="275321" cy="275321"/>
                </a:xfrm>
                <a:prstGeom prst="rect">
                  <a:avLst/>
                </a:prstGeom>
              </p:spPr>
            </p:pic>
          </p:grpSp>
          <p:pic>
            <p:nvPicPr>
              <p:cNvPr id="62" name="Graphic 61" descr="Server">
                <a:extLst>
                  <a:ext uri="{FF2B5EF4-FFF2-40B4-BE49-F238E27FC236}">
                    <a16:creationId xmlns:a16="http://schemas.microsoft.com/office/drawing/2014/main" id="{811E788B-9C01-4AA6-BFA0-20B9CC1B8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7175031" y="3436576"/>
                <a:ext cx="340015" cy="340015"/>
              </a:xfrm>
              <a:prstGeom prst="rect">
                <a:avLst/>
              </a:prstGeom>
            </p:spPr>
          </p:pic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B99D50A-FB41-4809-AE6B-983670A20743}"/>
                  </a:ext>
                </a:extLst>
              </p:cNvPr>
              <p:cNvGrpSpPr/>
              <p:nvPr/>
            </p:nvGrpSpPr>
            <p:grpSpPr>
              <a:xfrm>
                <a:off x="7162209" y="4659167"/>
                <a:ext cx="372113" cy="372113"/>
                <a:chOff x="7162209" y="4659167"/>
                <a:chExt cx="372113" cy="372113"/>
              </a:xfrm>
            </p:grpSpPr>
            <p:pic>
              <p:nvPicPr>
                <p:cNvPr id="64" name="Graphic 63" descr="Monitor">
                  <a:extLst>
                    <a:ext uri="{FF2B5EF4-FFF2-40B4-BE49-F238E27FC236}">
                      <a16:creationId xmlns:a16="http://schemas.microsoft.com/office/drawing/2014/main" id="{A125E9C2-D6C7-4E35-AEC7-1412705405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2209" y="4659167"/>
                  <a:ext cx="372113" cy="372113"/>
                </a:xfrm>
                <a:prstGeom prst="rect">
                  <a:avLst/>
                </a:prstGeom>
              </p:spPr>
            </p:pic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F7BD4676-9E78-4C74-8619-241D50EFCFAE}"/>
                    </a:ext>
                  </a:extLst>
                </p:cNvPr>
                <p:cNvSpPr/>
                <p:nvPr/>
              </p:nvSpPr>
              <p:spPr bwMode="auto">
                <a:xfrm>
                  <a:off x="7290116" y="4759684"/>
                  <a:ext cx="117963" cy="10000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629498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69D9-89AC-4085-B8F5-339EC60C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for Creating a Workspace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11C020-4AC0-47C0-9E91-CC38B7D1B69C}"/>
              </a:ext>
            </a:extLst>
          </p:cNvPr>
          <p:cNvGrpSpPr/>
          <p:nvPr/>
        </p:nvGrpSpPr>
        <p:grpSpPr>
          <a:xfrm>
            <a:off x="6096000" y="1783081"/>
            <a:ext cx="4232703" cy="3557451"/>
            <a:chOff x="6096000" y="1783081"/>
            <a:chExt cx="4232703" cy="355745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95E8134-C140-4A0B-B07F-1079E8F5F0BD}"/>
                </a:ext>
              </a:extLst>
            </p:cNvPr>
            <p:cNvSpPr/>
            <p:nvPr/>
          </p:nvSpPr>
          <p:spPr bwMode="auto">
            <a:xfrm>
              <a:off x="6096000" y="1783081"/>
              <a:ext cx="4068305" cy="3557451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Edition</a:t>
              </a: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8C89491B-04D6-41C2-9239-A4B3C9CD6A19}"/>
                </a:ext>
              </a:extLst>
            </p:cNvPr>
            <p:cNvSpPr txBox="1">
              <a:spLocks/>
            </p:cNvSpPr>
            <p:nvPr/>
          </p:nvSpPr>
          <p:spPr>
            <a:xfrm>
              <a:off x="6260398" y="3080696"/>
              <a:ext cx="4068305" cy="18589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0">
                <a:buFont typeface="Wingdings" panose="05000000000000000000" pitchFamily="2" charset="2"/>
                <a:buNone/>
              </a:pPr>
              <a:r>
                <a:rPr lang="en-US" dirty="0"/>
                <a:t>Enterprise</a:t>
              </a:r>
            </a:p>
            <a:p>
              <a:pPr lvl="2"/>
              <a:r>
                <a:rPr lang="en-US" dirty="0"/>
                <a:t>All features</a:t>
              </a:r>
            </a:p>
            <a:p>
              <a:pPr marL="228600" lvl="1" indent="0">
                <a:buNone/>
              </a:pPr>
              <a:r>
                <a:rPr lang="en-US" dirty="0"/>
                <a:t>Basic</a:t>
              </a:r>
            </a:p>
            <a:p>
              <a:pPr lvl="2"/>
              <a:r>
                <a:rPr lang="en-US" dirty="0"/>
                <a:t>No Visual Designer</a:t>
              </a:r>
            </a:p>
            <a:p>
              <a:pPr lvl="2"/>
              <a:r>
                <a:rPr lang="en-US" dirty="0"/>
                <a:t>No Automated ML user interface</a:t>
              </a:r>
            </a:p>
            <a:p>
              <a:pPr lvl="2"/>
              <a:r>
                <a:rPr lang="en-US" dirty="0"/>
                <a:t>No Data Drift user interface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AB8E390-E483-4DA1-8978-ACC23210FD92}"/>
                </a:ext>
              </a:extLst>
            </p:cNvPr>
            <p:cNvGrpSpPr/>
            <p:nvPr/>
          </p:nvGrpSpPr>
          <p:grpSpPr>
            <a:xfrm>
              <a:off x="6498229" y="1985823"/>
              <a:ext cx="821732" cy="682806"/>
              <a:chOff x="5134931" y="4300674"/>
              <a:chExt cx="821732" cy="68280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BEBED0-194E-4548-9204-9C158898D355}"/>
                  </a:ext>
                </a:extLst>
              </p:cNvPr>
              <p:cNvGrpSpPr/>
              <p:nvPr/>
            </p:nvGrpSpPr>
            <p:grpSpPr>
              <a:xfrm>
                <a:off x="5134931" y="4300674"/>
                <a:ext cx="821732" cy="682806"/>
                <a:chOff x="5134931" y="3710920"/>
                <a:chExt cx="1531480" cy="1272560"/>
              </a:xfrm>
            </p:grpSpPr>
            <p:pic>
              <p:nvPicPr>
                <p:cNvPr id="7" name="Graphic 6" descr="Coins">
                  <a:extLst>
                    <a:ext uri="{FF2B5EF4-FFF2-40B4-BE49-F238E27FC236}">
                      <a16:creationId xmlns:a16="http://schemas.microsoft.com/office/drawing/2014/main" id="{F8587245-98A0-42F4-A052-36438348CF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011" y="406908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9" name="Graphic 8" descr="Checklist">
                  <a:extLst>
                    <a:ext uri="{FF2B5EF4-FFF2-40B4-BE49-F238E27FC236}">
                      <a16:creationId xmlns:a16="http://schemas.microsoft.com/office/drawing/2014/main" id="{C3F5E20B-7FFF-4639-A522-9FA2D70DE9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4931" y="371092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4E8E4C-1441-463F-B645-3C35703E9428}"/>
                  </a:ext>
                </a:extLst>
              </p:cNvPr>
              <p:cNvSpPr/>
              <p:nvPr/>
            </p:nvSpPr>
            <p:spPr bwMode="auto">
              <a:xfrm>
                <a:off x="5361529" y="4624252"/>
                <a:ext cx="121920" cy="69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CD6F33-536D-4F6F-88EC-0DA2BB4B94C3}"/>
              </a:ext>
            </a:extLst>
          </p:cNvPr>
          <p:cNvGrpSpPr/>
          <p:nvPr/>
        </p:nvGrpSpPr>
        <p:grpSpPr>
          <a:xfrm>
            <a:off x="1569233" y="1783081"/>
            <a:ext cx="4107351" cy="3557451"/>
            <a:chOff x="1569233" y="1783081"/>
            <a:chExt cx="4107351" cy="355745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378373C-C895-499A-A7AA-0B9A67D517C2}"/>
                </a:ext>
              </a:extLst>
            </p:cNvPr>
            <p:cNvSpPr/>
            <p:nvPr/>
          </p:nvSpPr>
          <p:spPr bwMode="auto">
            <a:xfrm>
              <a:off x="1608279" y="1783081"/>
              <a:ext cx="4068305" cy="3557451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Region</a:t>
              </a:r>
            </a:p>
          </p:txBody>
        </p:sp>
        <p:pic>
          <p:nvPicPr>
            <p:cNvPr id="5" name="Graphic 4" descr="Earth globe Americas">
              <a:extLst>
                <a:ext uri="{FF2B5EF4-FFF2-40B4-BE49-F238E27FC236}">
                  <a16:creationId xmlns:a16="http://schemas.microsoft.com/office/drawing/2014/main" id="{168CF9E9-69BC-4E4A-8733-AF299E882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04755" y="1842718"/>
              <a:ext cx="914400" cy="914400"/>
            </a:xfrm>
            <a:prstGeom prst="rect">
              <a:avLst/>
            </a:prstGeom>
          </p:spPr>
        </p:pic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73DE6FBE-D260-48C5-9834-7A62C24FF85B}"/>
                </a:ext>
              </a:extLst>
            </p:cNvPr>
            <p:cNvSpPr txBox="1">
              <a:spLocks/>
            </p:cNvSpPr>
            <p:nvPr/>
          </p:nvSpPr>
          <p:spPr>
            <a:xfrm>
              <a:off x="1569233" y="3104702"/>
              <a:ext cx="4068305" cy="84946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0">
                <a:buNone/>
              </a:pPr>
              <a:r>
                <a:rPr lang="en-US" dirty="0"/>
                <a:t>Check Azure Resource availability</a:t>
              </a:r>
            </a:p>
            <a:p>
              <a:pPr marL="457200" lvl="2" indent="0">
                <a:buNone/>
              </a:pPr>
              <a:r>
                <a:rPr lang="en-US" dirty="0"/>
                <a:t>For example, NC-Series Virtual Machines for GPU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0456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70A25-6436-4F46-BDC4-B20A7415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4CA81-6B1D-4531-A39E-08AEEC4C2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50" y="1634506"/>
            <a:ext cx="5595150" cy="4598182"/>
          </a:xfrm>
        </p:spPr>
        <p:txBody>
          <a:bodyPr/>
          <a:lstStyle/>
          <a:p>
            <a:r>
              <a:rPr lang="en-US" sz="3200" dirty="0"/>
              <a:t>Manage compute and data</a:t>
            </a:r>
          </a:p>
          <a:p>
            <a:r>
              <a:rPr lang="en-US" sz="3200" dirty="0"/>
              <a:t>Run experiments</a:t>
            </a:r>
          </a:p>
          <a:p>
            <a:r>
              <a:rPr lang="en-US" sz="3200" dirty="0"/>
              <a:t>View metrics</a:t>
            </a:r>
          </a:p>
          <a:p>
            <a:r>
              <a:rPr lang="en-US" sz="3200" dirty="0"/>
              <a:t>Manage and deploy models</a:t>
            </a:r>
          </a:p>
          <a:p>
            <a:r>
              <a:rPr lang="en-US" sz="3200" dirty="0"/>
              <a:t>Manage endpoints</a:t>
            </a:r>
          </a:p>
          <a:p>
            <a:r>
              <a:rPr lang="en-US" sz="3200" dirty="0"/>
              <a:t>Use graphical modeling tools:</a:t>
            </a:r>
          </a:p>
          <a:p>
            <a:pPr lvl="1"/>
            <a:r>
              <a:rPr lang="en-US" sz="2200" i="1" dirty="0"/>
              <a:t>Designer</a:t>
            </a:r>
            <a:r>
              <a:rPr lang="en-US" sz="2200" dirty="0"/>
              <a:t> - "no-code" model development</a:t>
            </a:r>
          </a:p>
          <a:p>
            <a:pPr lvl="1"/>
            <a:r>
              <a:rPr lang="en-US" sz="2200" i="1" dirty="0"/>
              <a:t>Automated Machine Learning </a:t>
            </a:r>
            <a:r>
              <a:rPr lang="en-US" sz="2200" dirty="0"/>
              <a:t>- find the best model for your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D99BA-82D9-4007-AAC8-F4BC4519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66" y="1847367"/>
            <a:ext cx="5736707" cy="3950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65117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1A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US" sz="2800" dirty="0"/>
              <a:t>Creating an Azure Machine Learning Workspace</a:t>
            </a:r>
          </a:p>
          <a:p>
            <a:endParaRPr lang="en-US" sz="2800" dirty="0"/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691</Words>
  <Application>Microsoft Office PowerPoint</Application>
  <PresentationFormat>Widescreen</PresentationFormat>
  <Paragraphs>130</Paragraphs>
  <Slides>18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1: Introduction to Azure Machine Learning </vt:lpstr>
      <vt:lpstr>Agenda</vt:lpstr>
      <vt:lpstr>PowerPoint Presentation</vt:lpstr>
      <vt:lpstr>What is Azure Machine Learning?</vt:lpstr>
      <vt:lpstr>Azure Machine Learning Workspaces</vt:lpstr>
      <vt:lpstr>Considerations for Creating a Workspace</vt:lpstr>
      <vt:lpstr>Azure Machine Learning studio</vt:lpstr>
      <vt:lpstr>Lab 1A</vt:lpstr>
      <vt:lpstr>Lesson Review</vt:lpstr>
      <vt:lpstr>PowerPoint Presentation</vt:lpstr>
      <vt:lpstr>The Azure Machine Learning SDK for Python</vt:lpstr>
      <vt:lpstr>Azure Machine Learning CLI Extension</vt:lpstr>
      <vt:lpstr>Compute Instances</vt:lpstr>
      <vt:lpstr>The Azure Machine Learning Extension for VS Code</vt:lpstr>
      <vt:lpstr>Lab 1B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2020-01-10T22:13:57Z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